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0" r:id="rId10"/>
    <p:sldMasterId id="2147483787" r:id="rId11"/>
    <p:sldMasterId id="2147483804" r:id="rId12"/>
    <p:sldMasterId id="2147483821" r:id="rId13"/>
    <p:sldMasterId id="2147483838" r:id="rId14"/>
    <p:sldMasterId id="2147483855" r:id="rId15"/>
  </p:sldMasterIdLst>
  <p:notesMasterIdLst>
    <p:notesMasterId r:id="rId20"/>
  </p:notesMasterIdLst>
  <p:handoutMasterIdLst>
    <p:handoutMasterId r:id="rId41"/>
  </p:handoutMasterIdLst>
  <p:sldIdLst>
    <p:sldId id="272" r:id="rId16"/>
    <p:sldId id="306" r:id="rId17"/>
    <p:sldId id="269" r:id="rId18"/>
    <p:sldId id="266" r:id="rId19"/>
    <p:sldId id="1724" r:id="rId21"/>
    <p:sldId id="1773" r:id="rId22"/>
    <p:sldId id="1725" r:id="rId23"/>
    <p:sldId id="1726" r:id="rId24"/>
    <p:sldId id="1727" r:id="rId25"/>
    <p:sldId id="1728" r:id="rId26"/>
    <p:sldId id="1729" r:id="rId27"/>
    <p:sldId id="1730" r:id="rId28"/>
    <p:sldId id="1731" r:id="rId29"/>
    <p:sldId id="1732" r:id="rId30"/>
    <p:sldId id="1748" r:id="rId31"/>
    <p:sldId id="1751" r:id="rId32"/>
    <p:sldId id="1752" r:id="rId33"/>
    <p:sldId id="1750" r:id="rId34"/>
    <p:sldId id="1753" r:id="rId35"/>
    <p:sldId id="1754" r:id="rId36"/>
    <p:sldId id="1772" r:id="rId37"/>
    <p:sldId id="275" r:id="rId38"/>
    <p:sldId id="303" r:id="rId39"/>
    <p:sldId id="304" r:id="rId40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306"/>
            <p14:sldId id="269"/>
            <p14:sldId id="266"/>
            <p14:sldId id="1724"/>
            <p14:sldId id="1773"/>
            <p14:sldId id="1725"/>
            <p14:sldId id="1726"/>
            <p14:sldId id="1727"/>
            <p14:sldId id="1728"/>
            <p14:sldId id="1729"/>
            <p14:sldId id="1730"/>
            <p14:sldId id="1731"/>
            <p14:sldId id="1732"/>
            <p14:sldId id="1748"/>
            <p14:sldId id="1751"/>
            <p14:sldId id="1752"/>
            <p14:sldId id="1750"/>
            <p14:sldId id="1753"/>
            <p14:sldId id="1754"/>
            <p14:sldId id="1772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5" Type="http://schemas.openxmlformats.org/officeDocument/2006/relationships/tags" Target="tags/tag3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24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3.xml"/><Relationship Id="rId38" Type="http://schemas.openxmlformats.org/officeDocument/2006/relationships/slide" Target="slides/slide22.xml"/><Relationship Id="rId37" Type="http://schemas.openxmlformats.org/officeDocument/2006/relationships/slide" Target="slides/slide21.xml"/><Relationship Id="rId36" Type="http://schemas.openxmlformats.org/officeDocument/2006/relationships/slide" Target="slides/slide20.xml"/><Relationship Id="rId35" Type="http://schemas.openxmlformats.org/officeDocument/2006/relationships/slide" Target="slides/slide19.xml"/><Relationship Id="rId34" Type="http://schemas.openxmlformats.org/officeDocument/2006/relationships/slide" Target="slides/slide18.xml"/><Relationship Id="rId33" Type="http://schemas.openxmlformats.org/officeDocument/2006/relationships/slide" Target="slides/slide17.xml"/><Relationship Id="rId32" Type="http://schemas.openxmlformats.org/officeDocument/2006/relationships/slide" Target="slides/slide16.xml"/><Relationship Id="rId31" Type="http://schemas.openxmlformats.org/officeDocument/2006/relationships/slide" Target="slides/slide15.xml"/><Relationship Id="rId30" Type="http://schemas.openxmlformats.org/officeDocument/2006/relationships/slide" Target="slides/slide1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3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26" Type="http://schemas.openxmlformats.org/officeDocument/2006/relationships/slide" Target="slides/slide10.xml"/><Relationship Id="rId25" Type="http://schemas.openxmlformats.org/officeDocument/2006/relationships/slide" Target="slides/slide9.xml"/><Relationship Id="rId24" Type="http://schemas.openxmlformats.org/officeDocument/2006/relationships/slide" Target="slides/slide8.xml"/><Relationship Id="rId23" Type="http://schemas.openxmlformats.org/officeDocument/2006/relationships/slide" Target="slides/slide7.xml"/><Relationship Id="rId22" Type="http://schemas.openxmlformats.org/officeDocument/2006/relationships/slide" Target="slides/slide6.xml"/><Relationship Id="rId21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4.xml"/><Relationship Id="rId18" Type="http://schemas.openxmlformats.org/officeDocument/2006/relationships/slide" Target="slides/slide3.xml"/><Relationship Id="rId17" Type="http://schemas.openxmlformats.org/officeDocument/2006/relationships/slide" Target="slides/slide2.xml"/><Relationship Id="rId16" Type="http://schemas.openxmlformats.org/officeDocument/2006/relationships/slide" Target="slides/slide1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2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1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48.xml"/><Relationship Id="rId17" Type="http://schemas.openxmlformats.org/officeDocument/2006/relationships/theme" Target="../theme/theme11.xml"/><Relationship Id="rId16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7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4.xml"/><Relationship Id="rId17" Type="http://schemas.openxmlformats.org/officeDocument/2006/relationships/theme" Target="../theme/theme12.xml"/><Relationship Id="rId16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63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85.xml"/><Relationship Id="rId6" Type="http://schemas.openxmlformats.org/officeDocument/2006/relationships/slideLayout" Target="../slideLayouts/slideLayout184.xml"/><Relationship Id="rId5" Type="http://schemas.openxmlformats.org/officeDocument/2006/relationships/slideLayout" Target="../slideLayouts/slideLayout183.xml"/><Relationship Id="rId4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80.xml"/><Relationship Id="rId17" Type="http://schemas.openxmlformats.org/officeDocument/2006/relationships/theme" Target="../theme/theme13.xml"/><Relationship Id="rId16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193.xml"/><Relationship Id="rId14" Type="http://schemas.openxmlformats.org/officeDocument/2006/relationships/slideLayout" Target="../slideLayouts/slideLayout192.xml"/><Relationship Id="rId13" Type="http://schemas.openxmlformats.org/officeDocument/2006/relationships/slideLayout" Target="../slideLayouts/slideLayout191.xml"/><Relationship Id="rId12" Type="http://schemas.openxmlformats.org/officeDocument/2006/relationships/slideLayout" Target="../slideLayouts/slideLayout190.xml"/><Relationship Id="rId11" Type="http://schemas.openxmlformats.org/officeDocument/2006/relationships/slideLayout" Target="../slideLayouts/slideLayout189.xml"/><Relationship Id="rId10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79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3.xml"/><Relationship Id="rId8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97.xml"/><Relationship Id="rId2" Type="http://schemas.openxmlformats.org/officeDocument/2006/relationships/slideLayout" Target="../slideLayouts/slideLayout196.xml"/><Relationship Id="rId17" Type="http://schemas.openxmlformats.org/officeDocument/2006/relationships/theme" Target="../theme/theme14.xml"/><Relationship Id="rId16" Type="http://schemas.openxmlformats.org/officeDocument/2006/relationships/slideLayout" Target="../slideLayouts/slideLayout210.xml"/><Relationship Id="rId15" Type="http://schemas.openxmlformats.org/officeDocument/2006/relationships/slideLayout" Target="../slideLayouts/slideLayout209.xml"/><Relationship Id="rId14" Type="http://schemas.openxmlformats.org/officeDocument/2006/relationships/slideLayout" Target="../slideLayouts/slideLayout208.xml"/><Relationship Id="rId13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04.xml"/><Relationship Id="rId1" Type="http://schemas.openxmlformats.org/officeDocument/2006/relationships/slideLayout" Target="../slideLayouts/slideLayout19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7" Type="http://schemas.openxmlformats.org/officeDocument/2006/relationships/theme" Target="../theme/theme8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6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7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88.xml"/><Relationship Id="rId1" Type="http://schemas.openxmlformats.org/officeDocument/2006/relationships/tags" Target="../tags/tag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963755" y="3376417"/>
            <a:ext cx="5446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项目中期检查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-截至目前，前端开发已经完成约</a:t>
            </a:r>
            <a:r>
              <a:rPr lang="en-US" altLang="zh-CN" sz="2000" b="1" dirty="0">
                <a:solidFill>
                  <a:srgbClr val="C00000"/>
                </a:solidFill>
              </a:rPr>
              <a:t>90%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。主要页面和功能模块如登录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、主页、数据统计、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戒烟打卡、个人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中心和社区博客已基本实现。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571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2.后端开发进度：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-后端架构设计和数据库模型已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初步经过讨论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。目前后端开发处于</a:t>
            </a:r>
            <a:r>
              <a:rPr lang="en-US" altLang="zh-CN" sz="2000" b="1" dirty="0">
                <a:solidFill>
                  <a:srgbClr val="C00000"/>
                </a:solidFill>
              </a:rPr>
              <a:t>初期阶段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，基础 API 接口正在开发中。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-尽管目前重点放在了前端开发，后端开发的规划和架构设计已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完成。已制定详细的后端开发路线图，明确了每个阶段的目标和里程碑。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3.测试和优化：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-对已完成的前端模块进行了</a:t>
            </a:r>
            <a:r>
              <a:rPr lang="en-US" altLang="zh-CN" sz="2000" b="1" dirty="0">
                <a:solidFill>
                  <a:schemeClr val="accent1"/>
                </a:solidFill>
              </a:rPr>
              <a:t>初步的功能测试和</a:t>
            </a:r>
            <a:r>
              <a:rPr lang="zh-CN" altLang="en-US" sz="2000" b="1" dirty="0">
                <a:solidFill>
                  <a:schemeClr val="accent1"/>
                </a:solidFill>
              </a:rPr>
              <a:t>界面</a:t>
            </a:r>
            <a:r>
              <a:rPr lang="en-US" altLang="zh-CN" sz="2000" b="1" dirty="0">
                <a:solidFill>
                  <a:schemeClr val="accent1"/>
                </a:solidFill>
              </a:rPr>
              <a:t>测试</a:t>
            </a:r>
            <a:r>
              <a:rPr lang="en-US" altLang="zh-CN" sz="2000" dirty="0">
                <a:solidFill>
                  <a:schemeClr val="tx1"/>
                </a:solidFill>
              </a:rPr>
              <a:t>，通过用户测试和调查收集了用户对界面和功能的反馈。这些反馈被用来进一步优化用户界面和提高易用性。对用户反映的问题和建议进行了快速响应，及时调整了界面布局和功能流程。</a:t>
            </a: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-后端开发随着进度的推进，将逐步加入</a:t>
            </a:r>
            <a:r>
              <a:rPr lang="en-US" altLang="zh-CN" sz="2000" b="1" dirty="0">
                <a:solidFill>
                  <a:schemeClr val="accent1"/>
                </a:solidFill>
              </a:rPr>
              <a:t>系统测试和性能测试</a:t>
            </a:r>
            <a:r>
              <a:rPr lang="en-US" altLang="zh-CN" sz="2000" dirty="0">
                <a:solidFill>
                  <a:schemeClr val="tx1"/>
                </a:solidFill>
              </a:rPr>
              <a:t>。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软件需求规约、软件架构文档、软件测试用例、迭代计划和迭代评估报告等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，以指导后续开发。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-正在</a:t>
            </a:r>
            <a:r>
              <a:rPr lang="en-US" altLang="zh-CN" sz="2000" b="1" dirty="0">
                <a:solidFill>
                  <a:schemeClr val="accent1"/>
                </a:solidFill>
              </a:rPr>
              <a:t>持续更新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文档，以反映项目进展和任何重大变更。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遇到的问题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45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用户体验：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初期设计中对某些用户操作流程考虑不够，对于某些用户界面元素的布局和流程设计不够直观，用户在使用过程中遇到了一些困惑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导致</a:t>
            </a:r>
            <a:r>
              <a:rPr lang="en-US" altLang="zh-CN" sz="2000" b="1" dirty="0">
                <a:solidFill>
                  <a:srgbClr val="C00000"/>
                </a:solidFill>
              </a:rPr>
              <a:t>用户体验不佳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随着功能的增加，前端页面的加载时间逐渐增长，特别是在低性能设备和慢速网络环境下。需要对</a:t>
            </a:r>
            <a:r>
              <a:rPr lang="en-US" altLang="zh-CN" sz="2000" b="1" dirty="0">
                <a:solidFill>
                  <a:srgbClr val="C00000"/>
                </a:solidFill>
              </a:rPr>
              <a:t>资源加载进行优化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，以提高应用的整体性能。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05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码维护和扩展性：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随着项目规模的增长，部分早期编写的代码在</a:t>
            </a:r>
            <a:r>
              <a:rPr lang="en-US" altLang="zh-CN" sz="2000" b="1" dirty="0">
                <a:solidFill>
                  <a:srgbClr val="C00000"/>
                </a:solidFill>
              </a:rPr>
              <a:t>结构和可维护性方面存在不足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。需要重构这部分代码以提高系统的可扩展性和可维护性。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前后端协同开发的挑战：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由于后端开发尚未开始，前端在模拟数据和假设接口方面花费了较多精力。这可能导致后续与后端接口整合时需要</a:t>
            </a:r>
            <a:r>
              <a:rPr lang="en-US" altLang="zh-CN" sz="2000" b="1" dirty="0">
                <a:solidFill>
                  <a:srgbClr val="C00000"/>
                </a:solidFill>
              </a:rPr>
              <a:t>调整和重构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后续的开发计划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05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后续的开发计划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155700" y="1403350"/>
          <a:ext cx="9961245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0415"/>
                <a:gridCol w="3320415"/>
                <a:gridCol w="3320415"/>
              </a:tblGrid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时间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任务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人员</a:t>
                      </a:r>
                      <a:endParaRPr lang="zh-CN" altLang="en-US" sz="2400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第一周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审核后端需求、功能列表、和</a:t>
                      </a: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接口需求。</a:t>
                      </a:r>
                      <a:endParaRPr lang="zh-CN" altLang="en-US"/>
                    </a:p>
                    <a:p>
                      <a:pPr algn="l">
                        <a:buNone/>
                      </a:pPr>
                      <a:r>
                        <a:rPr lang="zh-CN" altLang="en-US"/>
                        <a:t>完成数据库架构设计和环境搭建。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张浩宇、丁灿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第二周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后端开发基础系统功能（用户登录、个人中心、戒烟打卡）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第三周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后端开发进阶系统功能（数据统计、社区博客）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第四周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进行用户验收测试，完善项目文档、准备项目验收和答辩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/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01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6" name="ïṩľîḓé"/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+mn-ea"/>
              </a:rPr>
              <a:t>02</a:t>
            </a:r>
            <a:endParaRPr lang="en-US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" name="îṩľiḑé"/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03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8" name="îṩľiďé"/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04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9" name="îŝḻîḓê"/>
          <p:cNvSpPr txBox="1"/>
          <p:nvPr/>
        </p:nvSpPr>
        <p:spPr>
          <a:xfrm>
            <a:off x="5353077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ea"/>
              </a:rPr>
              <a:t>05</a:t>
            </a:r>
            <a:endParaRPr lang="en-US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0" name="iṣļïḑe"/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06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84084" y="2527369"/>
            <a:ext cx="20116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已实现的软件特征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26984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遇到的问题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31713" y="2527369"/>
            <a:ext cx="10972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技术创新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92744" y="2527369"/>
            <a:ext cx="15544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计划完成情况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87224" y="4897434"/>
            <a:ext cx="17830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后续的开发计划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06256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风险和应对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风险和应对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06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风险和应对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479550" y="1215390"/>
          <a:ext cx="9592310" cy="471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730"/>
                <a:gridCol w="1612265"/>
                <a:gridCol w="1541780"/>
                <a:gridCol w="5296535"/>
              </a:tblGrid>
              <a:tr h="869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NO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优先级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风险名称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应对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20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高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进度风险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定期检查项目进度，增加工作时间，必要时舍弃部分需求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07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中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技术风险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进行技术可行性分析，必要时及时调整功能要求或寻找替代方案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14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低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需求风险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设立明确的需求变更流程，为项目留出一定的灵活空间</a:t>
                      </a: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857885" y="1592580"/>
            <a:ext cx="10071735" cy="39008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940560" y="1802130"/>
            <a:ext cx="8310245" cy="3337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集成了忘记密码和新用户注册的页面。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16583" y="17780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查看和编辑个人信息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81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实现了用户打卡今日（成功或失败），并在日历上显示以往打卡信息。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社区博客页面：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用户可以查看社区中其他人发布的博客。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</a:rPr>
              <a:t>发布博客：富文本编辑器（还未完成）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2.前端框架的应用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-采用了Vue.js，组件化架构使得前端代码结构更清晰、更易于维护。每个页面和功能都被拆分成独立的、可重用的组件，提高了</a:t>
            </a:r>
            <a:r>
              <a:rPr lang="en-US" altLang="zh-CN" sz="2000" b="1" dirty="0">
                <a:solidFill>
                  <a:srgbClr val="C00000"/>
                </a:solidFill>
              </a:rPr>
              <a:t>开发效率和代码的可复用性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-利用 Vue.js 的响应式系统和双向数据绑定，实现了用户界面和数据状态之间的</a:t>
            </a:r>
            <a:r>
              <a:rPr lang="en-US" altLang="zh-CN" sz="2000" b="1" dirty="0">
                <a:solidFill>
                  <a:srgbClr val="C00000"/>
                </a:solidFill>
              </a:rPr>
              <a:t>即时同步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。这意味着当数据更新时，界面会自动反映这些变化，无需额外的 DOM 操作，从而提供了更流畅的用户体验。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84*328"/>
  <p:tag name="TABLE_ENDDRAG_RECT" val="91*110*784*328"/>
</p:tagLst>
</file>

<file path=ppt/tags/tag2.xml><?xml version="1.0" encoding="utf-8"?>
<p:tagLst xmlns:p="http://schemas.openxmlformats.org/presentationml/2006/main">
  <p:tag name="TABLE_ENDDRAG_ORIGIN_RECT" val="755*371"/>
  <p:tag name="TABLE_ENDDRAG_RECT" val="116*95*755*371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MmM2MzZjM2VkNzZmYWUwYzQ3ZDk5ZjdiYzE3Y2Y4YmI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8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1864</Words>
  <Application>WPS 演示</Application>
  <PresentationFormat>宽屏</PresentationFormat>
  <Paragraphs>226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14</vt:i4>
      </vt:variant>
      <vt:variant>
        <vt:lpstr>幻灯片标题</vt:lpstr>
      </vt:variant>
      <vt:variant>
        <vt:i4>24</vt:i4>
      </vt:variant>
    </vt:vector>
  </HeadingPairs>
  <TitlesOfParts>
    <vt:vector size="49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Century Gothic</vt:lpstr>
      <vt:lpstr>Office 主题​​</vt:lpstr>
      <vt:lpstr>1_OfficePLUS</vt:lpstr>
      <vt:lpstr>1_Office 主题​​</vt:lpstr>
      <vt:lpstr>2_Office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9_Office 主题​​</vt:lpstr>
      <vt:lpstr>10_Office 主题​​</vt:lpstr>
      <vt:lpstr>8_Office 主题​​</vt:lpstr>
      <vt:lpstr>11_Office 主题​​</vt:lpstr>
      <vt:lpstr>12_Office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PowerPoint 演示文稿</vt:lpstr>
      <vt:lpstr>计划完成情况</vt:lpstr>
      <vt:lpstr>PowerPoint 演示文稿</vt:lpstr>
      <vt:lpstr>PowerPoint 演示文稿</vt:lpstr>
      <vt:lpstr>PowerPoint 演示文稿</vt:lpstr>
      <vt:lpstr>PowerPoint 演示文稿</vt:lpstr>
      <vt:lpstr>遇到的问题</vt:lpstr>
      <vt:lpstr>PowerPoint 演示文稿</vt:lpstr>
      <vt:lpstr>PowerPoint 演示文稿</vt:lpstr>
      <vt:lpstr>后续的开发计划</vt:lpstr>
      <vt:lpstr>PowerPoint 演示文稿</vt:lpstr>
      <vt:lpstr>风险和应对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"v"</cp:lastModifiedBy>
  <cp:revision>135</cp:revision>
  <dcterms:created xsi:type="dcterms:W3CDTF">2019-01-23T14:14:00Z</dcterms:created>
  <dcterms:modified xsi:type="dcterms:W3CDTF">2023-12-12T15:50:53Z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